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48" r:id="rId2"/>
    <p:sldMasterId id="2147483649" r:id="rId3"/>
  </p:sldMasterIdLst>
  <p:notesMasterIdLst>
    <p:notesMasterId r:id="rId21"/>
  </p:notesMasterIdLst>
  <p:handoutMasterIdLst>
    <p:handoutMasterId r:id="rId22"/>
  </p:handoutMasterIdLst>
  <p:sldIdLst>
    <p:sldId id="258" r:id="rId4"/>
    <p:sldId id="296" r:id="rId5"/>
    <p:sldId id="298" r:id="rId6"/>
    <p:sldId id="316" r:id="rId7"/>
    <p:sldId id="315" r:id="rId8"/>
    <p:sldId id="300" r:id="rId9"/>
    <p:sldId id="301" r:id="rId10"/>
    <p:sldId id="305" r:id="rId11"/>
    <p:sldId id="309" r:id="rId12"/>
    <p:sldId id="308" r:id="rId13"/>
    <p:sldId id="306" r:id="rId14"/>
    <p:sldId id="310" r:id="rId15"/>
    <p:sldId id="311" r:id="rId16"/>
    <p:sldId id="312" r:id="rId17"/>
    <p:sldId id="313" r:id="rId18"/>
    <p:sldId id="314" r:id="rId19"/>
    <p:sldId id="262" r:id="rId20"/>
  </p:sldIdLst>
  <p:sldSz cx="9144000" cy="6858000" type="screen4x3"/>
  <p:notesSz cx="6805613" cy="99441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1"/>
    <a:srgbClr val="CCCCCC"/>
    <a:srgbClr val="64B4E6"/>
    <a:srgbClr val="6B6B6B"/>
    <a:srgbClr val="000000"/>
    <a:srgbClr val="AA7100"/>
    <a:srgbClr val="00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3155"/>
  </p:normalViewPr>
  <p:slideViewPr>
    <p:cSldViewPr>
      <p:cViewPr>
        <p:scale>
          <a:sx n="104" d="100"/>
          <a:sy n="104" d="100"/>
        </p:scale>
        <p:origin x="-7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648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6CD69-F708-6840-939A-7019D1D21B2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976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51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7BF7BC-8F6B-C94E-A9E2-2E80BB0F2B4F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974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49B3753B-E4B5-6A4B-A89E-B774D67C59E3}" type="slidenum">
              <a:rPr lang="fr-FR" altLang="en-US" sz="1200"/>
              <a:pPr/>
              <a:t>1</a:t>
            </a:fld>
            <a:endParaRPr lang="fr-FR" altLang="en-US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ea typeface="Arial Unicode MS" charset="0"/>
                <a:cs typeface="Arial Unicode MS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210780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9526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4430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7876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16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4813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Arial Unicode MS" charset="0"/>
              <a:cs typeface="Arial Unicode MS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3F30406-CBB5-4244-AA42-EB2574F65C91}" type="slidenum">
              <a:rPr lang="fr-FR" altLang="en-US" sz="1200"/>
              <a:pPr/>
              <a:t>17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46500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8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2109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7105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 userDrawn="1"/>
        </p:nvSpPr>
        <p:spPr bwMode="auto">
          <a:xfrm>
            <a:off x="6842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46" r:id="rId2"/>
    <p:sldLayoutId id="2147484147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rove-innovation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rgova@gis-tc.or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hom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c.europa.eu/programmes/horizon2020/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539552" y="3428008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/>
            <a:r>
              <a:rPr lang="bg-BG" altLang="en-US" sz="2800" dirty="0" smtClean="0">
                <a:solidFill>
                  <a:srgbClr val="006491"/>
                </a:solidFill>
                <a:latin typeface="Blogger Sans" charset="0"/>
              </a:rPr>
              <a:t>Иновации в МСП</a:t>
            </a:r>
            <a:endParaRPr lang="fr-FR" altLang="en-US" sz="2800" dirty="0">
              <a:solidFill>
                <a:srgbClr val="006491"/>
              </a:solidFill>
              <a:latin typeface="Blogger Sans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31" y="4154531"/>
            <a:ext cx="1426725" cy="14686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27300"/>
            <a:ext cx="3829624" cy="37142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9"/>
            <a:ext cx="9144000" cy="255206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 bwMode="auto">
          <a:xfrm>
            <a:off x="5118339" y="6021388"/>
            <a:ext cx="1037986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endParaRPr lang="es-ES_tradnl" altLang="es-ES_tradnl"/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84784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Критерии</a:t>
            </a:r>
            <a:r>
              <a:rPr lang="bg-BG" sz="2000" b="1" dirty="0" smtClean="0"/>
              <a:t>:</a:t>
            </a:r>
          </a:p>
          <a:p>
            <a:endParaRPr lang="bg-BG" sz="2000" dirty="0"/>
          </a:p>
          <a:p>
            <a:r>
              <a:rPr lang="ru-RU" sz="2000" b="1" dirty="0"/>
              <a:t>1.Въздействие </a:t>
            </a:r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2.Изключителност </a:t>
            </a:r>
            <a:r>
              <a:rPr lang="ru-RU" sz="2000" b="1" dirty="0"/>
              <a:t>на иновативната идея 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3.Качество </a:t>
            </a:r>
            <a:r>
              <a:rPr lang="ru-RU" sz="2000" b="1" dirty="0"/>
              <a:t>и ефикасност на проектното </a:t>
            </a:r>
            <a:r>
              <a:rPr lang="ru-RU" sz="2000" b="1" dirty="0" smtClean="0"/>
              <a:t>предложение</a:t>
            </a:r>
          </a:p>
          <a:p>
            <a:endParaRPr lang="ru-RU" sz="2000" b="1" dirty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51520" y="404664"/>
            <a:ext cx="537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dirty="0" smtClean="0">
                <a:solidFill>
                  <a:schemeClr val="bg1"/>
                </a:solidFill>
                <a:latin typeface="Blogger Sans"/>
                <a:ea typeface="ＭＳ Ｐゴシック"/>
              </a:rPr>
              <a:t>Оценка на проектното предложение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9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3906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dirty="0" smtClean="0">
                <a:solidFill>
                  <a:schemeClr val="bg1"/>
                </a:solidFill>
                <a:latin typeface="Blogger Sans"/>
                <a:ea typeface="ＭＳ Ｐゴシック"/>
              </a:rPr>
              <a:t>Фаза 3: Комерсиализация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916832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/>
              <a:t>Цел: </a:t>
            </a:r>
            <a:r>
              <a:rPr lang="ru-RU" sz="2000" dirty="0"/>
              <a:t>Стимулиране реализирането и успешната комерсиализация на иновативните </a:t>
            </a:r>
            <a:r>
              <a:rPr lang="ru-RU" sz="2000" dirty="0" smtClean="0"/>
              <a:t>решения;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Очаквани </a:t>
            </a:r>
            <a:r>
              <a:rPr lang="ru-RU" sz="2000" b="1" dirty="0"/>
              <a:t>резултати</a:t>
            </a:r>
            <a:r>
              <a:rPr lang="ru-RU" sz="2000" dirty="0"/>
              <a:t>: Успешно въвеждане на иновативен продукт, процес или услуга на пазара, водещо до повишаване на конкурентоспособността на </a:t>
            </a:r>
            <a:r>
              <a:rPr lang="ru-RU" sz="2000" dirty="0" smtClean="0"/>
              <a:t>фирмата;</a:t>
            </a:r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Финансиране</a:t>
            </a:r>
            <a:r>
              <a:rPr lang="ru-RU" sz="2000" dirty="0"/>
              <a:t>: Не е предвидено директно финансиране, но най-успешните и качествени проекти с голям потенциал за пазарна реализация, успешно преминали през Фаза 1 и Фаза 2 могат да бъдат </a:t>
            </a:r>
            <a:r>
              <a:rPr lang="ru-RU" sz="2000" dirty="0" smtClean="0"/>
              <a:t>подкрепени косвено чрез улесняване достъпа до финансовите инструменти на </a:t>
            </a:r>
            <a:r>
              <a:rPr lang="ru-RU" sz="2000" dirty="0"/>
              <a:t>Хоризонт 2020 и Програмата COSME, </a:t>
            </a:r>
            <a:r>
              <a:rPr lang="ru-RU" sz="2000" dirty="0" smtClean="0"/>
              <a:t>които се създават съвместно с финансовите институции</a:t>
            </a:r>
            <a:r>
              <a:rPr lang="ru-RU" sz="2000" dirty="0"/>
              <a:t>, като </a:t>
            </a:r>
            <a:r>
              <a:rPr lang="ru-RU" sz="2000" dirty="0" smtClean="0"/>
              <a:t>например Европейската инвестиционна банка и др. </a:t>
            </a:r>
            <a:endParaRPr lang="ru-RU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7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9512" y="404664"/>
            <a:ext cx="8165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dirty="0" smtClean="0">
                <a:solidFill>
                  <a:schemeClr val="bg1"/>
                </a:solidFill>
                <a:latin typeface="Blogger Sans"/>
                <a:ea typeface="ＭＳ Ｐゴシック"/>
              </a:rPr>
              <a:t>Менторство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Цел</a:t>
            </a:r>
            <a:r>
              <a:rPr lang="ru-RU" sz="2000" b="1" dirty="0" smtClean="0"/>
              <a:t>: </a:t>
            </a:r>
            <a:r>
              <a:rPr lang="ru-RU" sz="2000" dirty="0" smtClean="0"/>
              <a:t>Предлагане </a:t>
            </a:r>
            <a:r>
              <a:rPr lang="ru-RU" sz="2000" dirty="0"/>
              <a:t>на допълнителна бизнес услуга на МСП за укрепване на иновационния капацитетна бенефициента за по-добро обвързване на проекта с конкретните потребности на фирмата и за подобряване на управленските му умения с цел осигуряване на максимален икономически ефект и дългосрочна устойчивост на резултатите от проекта.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Идентифициране </a:t>
            </a:r>
            <a:r>
              <a:rPr lang="ru-RU" sz="2000" dirty="0"/>
              <a:t>на проблемните областии набелязване на мерки за преодоляването им /при Фаза 1/ и прилагане на тези мерки и полагане на усилия за увеличаване на възвращаемостта на инвестициите от иновативните дейности /при Фаза 2/.</a:t>
            </a:r>
          </a:p>
        </p:txBody>
      </p:sp>
    </p:spTree>
    <p:extLst>
      <p:ext uri="{BB962C8B-B14F-4D97-AF65-F5344CB8AC3E}">
        <p14:creationId xmlns:p14="http://schemas.microsoft.com/office/powerpoint/2010/main" val="232827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9512" y="404664"/>
            <a:ext cx="8165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dirty="0" smtClean="0">
                <a:solidFill>
                  <a:schemeClr val="bg1"/>
                </a:solidFill>
                <a:latin typeface="Blogger Sans"/>
                <a:ea typeface="ＭＳ Ｐゴシック"/>
              </a:rPr>
              <a:t>Менторство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Осъществяване: </a:t>
            </a:r>
            <a:r>
              <a:rPr lang="ru-RU" sz="2000" dirty="0"/>
              <a:t>Всеки бенефициент по Инструмента за МСП може да получи менторска подкрепа, включваща тренинги, обучения и консултации, както следва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При </a:t>
            </a:r>
            <a:r>
              <a:rPr lang="ru-RU" sz="2000" b="1" dirty="0"/>
              <a:t>Фаза 1</a:t>
            </a:r>
            <a:r>
              <a:rPr lang="ru-RU" sz="2000" dirty="0"/>
              <a:t>–до 3 менторски </a:t>
            </a:r>
            <a:r>
              <a:rPr lang="ru-RU" sz="2000" dirty="0" smtClean="0"/>
              <a:t>дни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При </a:t>
            </a:r>
            <a:r>
              <a:rPr lang="ru-RU" sz="2000" b="1" dirty="0"/>
              <a:t>Фаза 2</a:t>
            </a:r>
            <a:r>
              <a:rPr lang="ru-RU" sz="2000" dirty="0"/>
              <a:t>–до 12 менторски дни </a:t>
            </a:r>
          </a:p>
          <a:p>
            <a:pPr algn="just"/>
            <a:endParaRPr lang="en-US" sz="2000" dirty="0"/>
          </a:p>
          <a:p>
            <a:pPr algn="just"/>
            <a:r>
              <a:rPr lang="ru-RU" sz="2000" dirty="0"/>
              <a:t>Тази услуга </a:t>
            </a:r>
            <a:r>
              <a:rPr lang="ru-RU" sz="2000" dirty="0" smtClean="0"/>
              <a:t>е достъпна </a:t>
            </a:r>
            <a:r>
              <a:rPr lang="ru-RU" sz="2000" dirty="0"/>
              <a:t>чрез </a:t>
            </a:r>
            <a:r>
              <a:rPr lang="ru-RU" sz="2000" dirty="0" smtClean="0"/>
              <a:t>европейската мрежа </a:t>
            </a:r>
            <a:r>
              <a:rPr lang="ru-RU" sz="2000" dirty="0"/>
              <a:t>Enterprise Europe Network</a:t>
            </a:r>
            <a:r>
              <a:rPr lang="ru-RU" sz="2000" dirty="0" smtClean="0"/>
              <a:t>. Менторите са селектирани </a:t>
            </a:r>
            <a:r>
              <a:rPr lang="ru-RU" sz="2000" dirty="0"/>
              <a:t>от централната база данни на мрежата, която се управлява от ЕК.</a:t>
            </a:r>
          </a:p>
        </p:txBody>
      </p:sp>
    </p:spTree>
    <p:extLst>
      <p:ext uri="{BB962C8B-B14F-4D97-AF65-F5344CB8AC3E}">
        <p14:creationId xmlns:p14="http://schemas.microsoft.com/office/powerpoint/2010/main" val="5599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476672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en-US" kern="0" dirty="0" smtClean="0">
                <a:solidFill>
                  <a:schemeClr val="bg1"/>
                </a:solidFill>
                <a:latin typeface="Blogger Sans" charset="0"/>
                <a:ea typeface="Blogger Sans" charset="0"/>
                <a:cs typeface="Blogger Sans" charset="0"/>
              </a:rPr>
              <a:t>Европейска </a:t>
            </a:r>
            <a:r>
              <a:rPr lang="bg-BG" altLang="en-US" kern="0" dirty="0">
                <a:solidFill>
                  <a:schemeClr val="bg1"/>
                </a:solidFill>
                <a:latin typeface="Blogger Sans" charset="0"/>
                <a:ea typeface="Blogger Sans" charset="0"/>
                <a:cs typeface="Blogger Sans" charset="0"/>
              </a:rPr>
              <a:t>мрежа – ЕЕ</a:t>
            </a:r>
            <a:r>
              <a:rPr lang="en-US" altLang="en-US" kern="0" dirty="0">
                <a:solidFill>
                  <a:schemeClr val="bg1"/>
                </a:solidFill>
                <a:latin typeface="Blogger Sans" charset="0"/>
                <a:ea typeface="Blogger Sans" charset="0"/>
                <a:cs typeface="Blogger Sans" charset="0"/>
              </a:rPr>
              <a:t>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53617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Enterprise Europe Network </a:t>
            </a:r>
            <a:r>
              <a:rPr lang="bg-BG" sz="2000" dirty="0" smtClean="0">
                <a:solidFill>
                  <a:srgbClr val="000000"/>
                </a:solidFill>
                <a:latin typeface="Arial"/>
                <a:ea typeface="ＭＳ Ｐゴシック"/>
              </a:rPr>
              <a:t>е инициатива на ЕК, Генерална дирекция „Предприятия и промишленост“, която стартира през 2008г.</a:t>
            </a:r>
            <a:endParaRPr lang="en-US" sz="2000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000000"/>
                </a:solidFill>
                <a:latin typeface="Arial"/>
                <a:ea typeface="ＭＳ Ｐゴシック"/>
              </a:rPr>
              <a:t>Оперативното управление на Мрежата се осъществява от Изпълнителната агенция за конкурентоспособност и иновации (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ＭＳ Ｐゴシック"/>
              </a:rPr>
              <a:t>EACI).</a:t>
            </a: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000000"/>
                </a:solidFill>
                <a:latin typeface="Arial"/>
                <a:ea typeface="ＭＳ Ｐゴシック"/>
              </a:rPr>
              <a:t>В Мрежата членуват над 600 организации от около 50 държави (ЕС, ЕИП, САЩ, Китай, Русия, Близък изток, Северна Африка и др.)</a:t>
            </a: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dirty="0" smtClean="0">
                <a:solidFill>
                  <a:srgbClr val="000000"/>
                </a:solidFill>
                <a:latin typeface="Arial"/>
                <a:ea typeface="ＭＳ Ｐゴシック"/>
              </a:rPr>
              <a:t>Мрежата предоставя широка гама от дейности свързани с подпомагане, съдействие и консултиране: </a:t>
            </a:r>
            <a:r>
              <a:rPr lang="bg-BG" sz="20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Интегриране на бизнеса в европейския пазар; Технологичен трансфер и иновации; Консултации и подпомагане участието в програми и проекти на ЕС.</a:t>
            </a:r>
            <a:endParaRPr lang="en-US" sz="2000" b="1" i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44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8478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atin typeface="+mn-lt"/>
                <a:ea typeface="Tahoma" pitchFamily="34" charset="0"/>
                <a:cs typeface="Tahoma" pitchFamily="34" charset="0"/>
              </a:rPr>
              <a:t>Технологичен трансфер и </a:t>
            </a:r>
            <a:r>
              <a:rPr lang="ru-RU" sz="2000" b="1" dirty="0" smtClean="0">
                <a:latin typeface="+mn-lt"/>
                <a:ea typeface="Tahoma" pitchFamily="34" charset="0"/>
                <a:cs typeface="Tahoma" pitchFamily="34" charset="0"/>
              </a:rPr>
              <a:t>иновации:</a:t>
            </a:r>
            <a:endParaRPr lang="en-US" sz="2000" b="1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000" b="1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Иновационни 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политики, законодателство и програми за подпомагане на МСП</a:t>
            </a: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Технологичен 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трансфер и технологично развитие - технологична оценка и технологично проучване</a:t>
            </a: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Пазарна 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реализация на научни разработки</a:t>
            </a: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;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Технологични 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оферти и </a:t>
            </a: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заявки;</a:t>
            </a:r>
            <a:endParaRPr lang="en-US" sz="20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+mn-lt"/>
                <a:ea typeface="Tahoma" pitchFamily="34" charset="0"/>
                <a:cs typeface="Tahoma" pitchFamily="34" charset="0"/>
              </a:rPr>
              <a:t>Организация </a:t>
            </a:r>
            <a:r>
              <a:rPr lang="bg-BG" sz="2000" dirty="0">
                <a:latin typeface="+mn-lt"/>
                <a:ea typeface="Tahoma" pitchFamily="34" charset="0"/>
                <a:cs typeface="Tahoma" pitchFamily="34" charset="0"/>
              </a:rPr>
              <a:t>на бизнес мисии в чужбина и в </a:t>
            </a:r>
            <a:r>
              <a:rPr lang="bg-BG" sz="2000" dirty="0" smtClean="0">
                <a:latin typeface="+mn-lt"/>
                <a:ea typeface="Tahoma" pitchFamily="34" charset="0"/>
                <a:cs typeface="Tahoma" pitchFamily="34" charset="0"/>
              </a:rPr>
              <a:t>България;</a:t>
            </a:r>
            <a:endParaRPr lang="en-US" sz="20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  <a:ea typeface="Tahoma" pitchFamily="34" charset="0"/>
                <a:cs typeface="Tahoma" pitchFamily="34" charset="0"/>
              </a:rPr>
              <a:t>Кооперационни </a:t>
            </a: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борси за технологичен трансфер и ноу-хау между иновативни предприятия</a:t>
            </a:r>
            <a:r>
              <a:rPr lang="bg-BG" sz="2000" dirty="0">
                <a:latin typeface="+mn-lt"/>
                <a:ea typeface="Tahoma" pitchFamily="34" charset="0"/>
                <a:cs typeface="Tahoma" pitchFamily="34" charset="0"/>
              </a:rPr>
              <a:t>.</a:t>
            </a:r>
            <a:endParaRPr lang="en-US" sz="20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32656"/>
            <a:ext cx="385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altLang="en-US" kern="0" dirty="0">
                <a:solidFill>
                  <a:schemeClr val="bg1"/>
                </a:solidFill>
                <a:latin typeface="Blogger Sans" charset="0"/>
                <a:ea typeface="Blogger Sans" charset="0"/>
                <a:cs typeface="Blogger Sans" charset="0"/>
              </a:rPr>
              <a:t>Европейска мрежа – ЕЕ</a:t>
            </a:r>
            <a:r>
              <a:rPr lang="en-US" altLang="en-US" kern="0" dirty="0">
                <a:solidFill>
                  <a:schemeClr val="bg1"/>
                </a:solidFill>
                <a:latin typeface="Blogger Sans" charset="0"/>
                <a:ea typeface="Blogger Sans" charset="0"/>
                <a:cs typeface="Blogger Sans" charset="0"/>
              </a:rPr>
              <a:t>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8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88840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altLang="en-US" sz="2000" dirty="0"/>
              <a:t>Експерти на </a:t>
            </a:r>
            <a:r>
              <a:rPr lang="en-US" altLang="en-US" sz="2000" dirty="0"/>
              <a:t>Enterprise Europe Network </a:t>
            </a:r>
            <a:r>
              <a:rPr lang="bg-BG" altLang="en-US" sz="2000" dirty="0"/>
              <a:t>сертифицирани за </a:t>
            </a:r>
            <a:r>
              <a:rPr lang="en-US" altLang="en-US" sz="2000" dirty="0"/>
              <a:t>IMP3ove </a:t>
            </a:r>
            <a:r>
              <a:rPr lang="bg-BG" altLang="en-US" sz="2000" dirty="0"/>
              <a:t>оценка на иновационния мениджмънт на </a:t>
            </a:r>
            <a:r>
              <a:rPr lang="bg-BG" altLang="en-US" sz="2000" dirty="0" smtClean="0"/>
              <a:t>фирмите;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bg-BG" altLang="en-U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IMP³rove </a:t>
            </a:r>
            <a:r>
              <a:rPr lang="en-US" altLang="en-US" sz="2000" dirty="0"/>
              <a:t>– European Innovation Management Academy</a:t>
            </a:r>
            <a:r>
              <a:rPr lang="bg-BG" altLang="en-US" sz="2000" dirty="0"/>
              <a:t> </a:t>
            </a:r>
            <a:r>
              <a:rPr lang="en-US" altLang="en-US" sz="2000" dirty="0" smtClean="0">
                <a:hlinkClick r:id="rId3"/>
              </a:rPr>
              <a:t>www.improve-innovation.eu</a:t>
            </a:r>
            <a:r>
              <a:rPr lang="bg-BG" altLang="en-US" sz="2000" dirty="0" smtClean="0"/>
              <a:t> 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bg-BG" altLang="en-U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altLang="en-US" sz="2000" dirty="0" smtClean="0"/>
              <a:t>Възможност </a:t>
            </a:r>
            <a:r>
              <a:rPr lang="bg-BG" altLang="en-US" sz="2000" dirty="0"/>
              <a:t>за бенчмаркинг на фирмите спрямо богата база данни по отношение на: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altLang="en-US" sz="2000" dirty="0"/>
              <a:t>Innovation </a:t>
            </a:r>
            <a:r>
              <a:rPr lang="en-US" altLang="en-US" sz="2000" dirty="0" smtClean="0"/>
              <a:t>strategy</a:t>
            </a:r>
            <a:endParaRPr lang="bg-BG" altLang="en-US" sz="2000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Innovation </a:t>
            </a:r>
            <a:r>
              <a:rPr lang="en-US" altLang="en-US" sz="2000" dirty="0"/>
              <a:t>organization and </a:t>
            </a:r>
            <a:r>
              <a:rPr lang="en-US" altLang="en-US" sz="2000" dirty="0" smtClean="0"/>
              <a:t>culture</a:t>
            </a:r>
            <a:endParaRPr lang="bg-BG" altLang="en-US" sz="2000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Innovation </a:t>
            </a:r>
            <a:r>
              <a:rPr lang="en-US" altLang="en-US" sz="2000" dirty="0"/>
              <a:t>life-cycle </a:t>
            </a:r>
            <a:r>
              <a:rPr lang="en-US" altLang="en-US" sz="2000" dirty="0" smtClean="0"/>
              <a:t>management</a:t>
            </a:r>
            <a:endParaRPr lang="bg-BG" altLang="en-US" sz="2000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Innovation </a:t>
            </a:r>
            <a:r>
              <a:rPr lang="en-US" altLang="en-US" sz="2000" dirty="0"/>
              <a:t>enabling </a:t>
            </a:r>
            <a:r>
              <a:rPr lang="en-US" altLang="en-US" sz="2000" dirty="0" smtClean="0"/>
              <a:t>factors</a:t>
            </a:r>
            <a:endParaRPr lang="bg-BG" altLang="en-US" sz="2000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Innovation </a:t>
            </a:r>
            <a:r>
              <a:rPr lang="en-US" altLang="en-US" sz="2000" dirty="0"/>
              <a:t>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404664"/>
            <a:ext cx="8165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Blogger Sans"/>
                <a:ea typeface="ＭＳ Ｐゴシック"/>
              </a:rPr>
              <a:t>IMProve – специализиран инструмент за оценка на иновативния капацитет на фирми</a:t>
            </a:r>
            <a:endParaRPr lang="bg-BG" dirty="0" smtClean="0">
              <a:solidFill>
                <a:schemeClr val="bg1"/>
              </a:solidFill>
              <a:latin typeface="Blogger Sans"/>
              <a:ea typeface="ＭＳ Ｐゴシック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5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3"/>
          <a:stretch>
            <a:fillRect/>
          </a:stretch>
        </p:blipFill>
        <p:spPr bwMode="auto">
          <a:xfrm>
            <a:off x="0" y="404813"/>
            <a:ext cx="9144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3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763343"/>
            <a:ext cx="88569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bg-BG" sz="3200" dirty="0"/>
              <a:t> Благодаря за вниманието!</a:t>
            </a:r>
          </a:p>
          <a:p>
            <a:pPr algn="just"/>
            <a:endParaRPr lang="bg-BG" sz="3200" dirty="0"/>
          </a:p>
          <a:p>
            <a:pPr algn="just"/>
            <a:endParaRPr lang="bg-BG" dirty="0"/>
          </a:p>
          <a:p>
            <a:pPr marL="0" indent="0" algn="r">
              <a:buNone/>
            </a:pPr>
            <a:r>
              <a:rPr lang="bg-BG" dirty="0"/>
              <a:t>Д-р инж. Цветелина Йоргова</a:t>
            </a:r>
          </a:p>
          <a:p>
            <a:pPr marL="0" indent="0" algn="r">
              <a:buNone/>
            </a:pPr>
            <a:r>
              <a:rPr lang="bg-BG" dirty="0"/>
              <a:t> </a:t>
            </a:r>
            <a:r>
              <a:rPr lang="en-US" dirty="0"/>
              <a:t>e-mail</a:t>
            </a:r>
            <a:r>
              <a:rPr lang="bg-BG" dirty="0"/>
              <a:t>: </a:t>
            </a:r>
            <a:r>
              <a:rPr lang="en-US" dirty="0">
                <a:hlinkClick r:id="rId6"/>
              </a:rPr>
              <a:t>yorgova@gis-tc.org</a:t>
            </a:r>
            <a:r>
              <a:rPr lang="en-US" dirty="0"/>
              <a:t> </a:t>
            </a:r>
            <a:endParaRPr lang="bg-BG" dirty="0"/>
          </a:p>
          <a:p>
            <a:pPr marL="0" indent="0" algn="r">
              <a:buNone/>
            </a:pPr>
            <a:r>
              <a:rPr lang="bg-BG" dirty="0"/>
              <a:t>Тел: 0887 618 666; 0882 909 104</a:t>
            </a:r>
          </a:p>
          <a:p>
            <a:pPr marL="0" indent="0" algn="r">
              <a:buNone/>
            </a:pPr>
            <a:r>
              <a:rPr lang="bg-BG" dirty="0"/>
              <a:t>Тел: 02/8706264</a:t>
            </a:r>
          </a:p>
          <a:p>
            <a:pPr marL="0" indent="0" algn="r">
              <a:buNone/>
            </a:pPr>
            <a:r>
              <a:rPr lang="bg-BG" dirty="0"/>
              <a:t>Фондация „ГИС-Трансфер Център“</a:t>
            </a:r>
            <a:endParaRPr lang="en-US" dirty="0"/>
          </a:p>
          <a:p>
            <a:pPr marL="0" indent="0" algn="r">
              <a:buNone/>
            </a:pPr>
            <a:r>
              <a:rPr lang="bg-BG" dirty="0"/>
              <a:t>Адрес: София, 1113; „ул. акад. Георги Бончев“, бл.4;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14610"/>
              </p:ext>
            </p:extLst>
          </p:nvPr>
        </p:nvGraphicFramePr>
        <p:xfrm>
          <a:off x="685800" y="396875"/>
          <a:ext cx="5562600" cy="655861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655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logger Sans"/>
                          <a:ea typeface="Arial Unicode MS" charset="0"/>
                          <a:cs typeface="Times" panose="02020603050405020304" pitchFamily="18" charset="0"/>
                        </a:rPr>
                        <a:t>Съдържание</a:t>
                      </a:r>
                      <a:endParaRPr kumimoji="0" lang="fr-F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ogger Sans"/>
                        <a:ea typeface="Arial Unicode MS" charset="0"/>
                        <a:cs typeface="Times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23528" y="1536174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b="1" i="1" dirty="0">
                <a:solidFill>
                  <a:srgbClr val="000000"/>
                </a:solidFill>
                <a:latin typeface="Arial"/>
                <a:ea typeface="ＭＳ Ｐゴシック"/>
              </a:rPr>
              <a:t>Хоризонт </a:t>
            </a:r>
            <a:r>
              <a:rPr lang="bg-BG" sz="2000" b="1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2020</a:t>
            </a:r>
            <a:endParaRPr lang="en-US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bg-BG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bg-BG" sz="2000" b="1" i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2000" b="1" i="1" dirty="0">
                <a:solidFill>
                  <a:srgbClr val="000000"/>
                </a:solidFill>
                <a:latin typeface="Arial"/>
                <a:ea typeface="ＭＳ Ｐゴシック"/>
              </a:rPr>
              <a:t>Инструмент за </a:t>
            </a:r>
            <a:r>
              <a:rPr lang="bg-BG" sz="2000" b="1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МСП</a:t>
            </a:r>
            <a:endParaRPr lang="en-US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bg-BG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/>
              </a:rPr>
              <a:t>Enterprise Europe 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Network</a:t>
            </a:r>
            <a:endParaRPr lang="bg-BG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bg-BG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bg-BG" sz="2000" b="1" i="1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IMProve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187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332656"/>
            <a:ext cx="2292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dirty="0" smtClean="0">
                <a:solidFill>
                  <a:schemeClr val="bg1"/>
                </a:solidFill>
                <a:latin typeface="Blogger Sans"/>
                <a:ea typeface="ＭＳ Ｐゴシック"/>
              </a:rPr>
              <a:t>Хоризонт 2020</a:t>
            </a:r>
            <a:endParaRPr lang="bg-BG" dirty="0">
              <a:solidFill>
                <a:schemeClr val="bg1"/>
              </a:solidFill>
              <a:latin typeface="Blogger Sans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Наука </a:t>
            </a:r>
            <a:r>
              <a:rPr lang="ru-RU" sz="2000" dirty="0">
                <a:latin typeface="+mn-lt"/>
              </a:rPr>
              <a:t>на най-високо ниво </a:t>
            </a:r>
            <a:r>
              <a:rPr lang="ru-RU" sz="2000" dirty="0" smtClean="0">
                <a:latin typeface="+mn-lt"/>
              </a:rPr>
              <a:t>– укрепване </a:t>
            </a:r>
            <a:r>
              <a:rPr lang="ru-RU" sz="2000" dirty="0">
                <a:latin typeface="+mn-lt"/>
              </a:rPr>
              <a:t>на позицията на ЕС като световен лидер в научните </a:t>
            </a:r>
            <a:r>
              <a:rPr lang="ru-RU" sz="2000" dirty="0" smtClean="0">
                <a:latin typeface="+mn-lt"/>
              </a:rPr>
              <a:t>постижения;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Конкурентни индустрии – укрепване </a:t>
            </a:r>
            <a:r>
              <a:rPr lang="ru-RU" sz="2000" dirty="0">
                <a:latin typeface="+mn-lt"/>
              </a:rPr>
              <a:t>на индустриалното лидерство чрез иновации, целящи да върнат Европа по пътя на растежа и създаването на работни </a:t>
            </a:r>
            <a:r>
              <a:rPr lang="ru-RU" sz="2000" dirty="0" smtClean="0">
                <a:latin typeface="+mn-lt"/>
              </a:rPr>
              <a:t>места;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+mn-lt"/>
              </a:rPr>
              <a:t>По-добро общество – въвеждане </a:t>
            </a:r>
            <a:r>
              <a:rPr lang="ru-RU" sz="2000" dirty="0">
                <a:latin typeface="+mn-lt"/>
              </a:rPr>
              <a:t>на нови методи за справяне със социалните предизвикателства по отношение на шест ключови области </a:t>
            </a:r>
            <a:r>
              <a:rPr lang="ru-RU" sz="2000" dirty="0" smtClean="0">
                <a:latin typeface="+mn-lt"/>
              </a:rPr>
              <a:t>– здравеопазване</a:t>
            </a:r>
            <a:r>
              <a:rPr lang="ru-RU" sz="2000" dirty="0">
                <a:latin typeface="+mn-lt"/>
              </a:rPr>
              <a:t>;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демографски промени и благосъстояние; безопасност на храните, устойчиво земеделие, морско дело и био-икономика; сигурна, чиста и ефективна енергия; развитие на устойчив транспорт; борба с климатичните промени и ресурсна ефективност и създаване на обединени, иновативни и сигурни </a:t>
            </a:r>
            <a:r>
              <a:rPr lang="ru-RU" sz="2000" dirty="0" smtClean="0">
                <a:latin typeface="+mn-lt"/>
              </a:rPr>
              <a:t>общества;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6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476672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en-US" kern="0" dirty="0" smtClean="0">
                <a:solidFill>
                  <a:schemeClr val="bg1"/>
                </a:solidFill>
                <a:latin typeface="Blogger Sans" charset="0"/>
                <a:ea typeface="Blogger Sans" charset="0"/>
                <a:cs typeface="Blogger Sans" charset="0"/>
              </a:rPr>
              <a:t>Хоризонт</a:t>
            </a:r>
            <a:r>
              <a:rPr lang="en-US" altLang="en-US" kern="0" dirty="0" smtClean="0">
                <a:solidFill>
                  <a:schemeClr val="bg1"/>
                </a:solidFill>
                <a:latin typeface="Blogger Sans" charset="0"/>
                <a:ea typeface="Blogger Sans" charset="0"/>
                <a:cs typeface="Blogger Sans" charset="0"/>
              </a:rPr>
              <a:t> 2020</a:t>
            </a:r>
            <a:endParaRPr lang="en-US" altLang="en-US" kern="0" dirty="0">
              <a:solidFill>
                <a:schemeClr val="bg1"/>
              </a:solidFill>
              <a:latin typeface="Blogger Sans" charset="0"/>
              <a:ea typeface="Blogger Sans" charset="0"/>
              <a:cs typeface="Blogger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53617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Participant portal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/>
              </a:rPr>
              <a:t>: 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/>
                <a:hlinkClick r:id="rId3"/>
              </a:rPr>
              <a:t>http://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/>
                <a:hlinkClick r:id="rId3"/>
              </a:rPr>
              <a:t>ec.europa.eu/research/participants/portal/desktop/en/home.html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/>
              </a:rPr>
              <a:t>W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ork programs 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/>
              </a:rPr>
              <a:t>and calls for 2016-2017: 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/>
                <a:hlinkClick r:id="rId4"/>
              </a:rPr>
              <a:t>http://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/>
                <a:hlinkClick r:id="rId4"/>
              </a:rPr>
              <a:t>ec.europa.eu/programmes/horizon2020/en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1" dirty="0" smtClea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053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476672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kern="0" dirty="0" smtClean="0">
                <a:solidFill>
                  <a:schemeClr val="bg1"/>
                </a:solidFill>
                <a:latin typeface="Blogger Sans" charset="0"/>
                <a:ea typeface="Blogger Sans" charset="0"/>
                <a:cs typeface="Blogger Sans" charset="0"/>
              </a:rPr>
              <a:t>How to participate</a:t>
            </a:r>
            <a:endParaRPr lang="en-US" altLang="en-US" kern="0" dirty="0">
              <a:solidFill>
                <a:schemeClr val="bg1"/>
              </a:solidFill>
              <a:latin typeface="Blogger Sans" charset="0"/>
              <a:ea typeface="Blogger Sans" charset="0"/>
              <a:cs typeface="Blogger Sans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r="20956"/>
          <a:stretch>
            <a:fillRect/>
          </a:stretch>
        </p:blipFill>
        <p:spPr bwMode="auto">
          <a:xfrm>
            <a:off x="-14924" y="0"/>
            <a:ext cx="7215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107950" y="4581525"/>
            <a:ext cx="1727200" cy="1944688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>
            <a:normAutofit/>
          </a:bodyPr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List of Calls for proposals open</a:t>
            </a:r>
            <a:endParaRPr kumimoji="0" lang="en-GB" altLang="zh-CN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7164388" y="1268413"/>
            <a:ext cx="1943100" cy="4752975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  <a:norm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Example of a </a:t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</a:b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</a:b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Annual Work Programme</a:t>
            </a:r>
            <a:b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</a:b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rPr>
              <a:t>(LEIT)</a:t>
            </a:r>
            <a:endParaRPr kumimoji="0" lang="en-GB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" name="Ellipse 9"/>
          <p:cNvSpPr/>
          <p:nvPr/>
        </p:nvSpPr>
        <p:spPr>
          <a:xfrm>
            <a:off x="1331913" y="188913"/>
            <a:ext cx="2808287" cy="1152525"/>
          </a:xfrm>
          <a:prstGeom prst="ellipse">
            <a:avLst/>
          </a:prstGeom>
          <a:solidFill>
            <a:srgbClr val="F79646">
              <a:lumMod val="60000"/>
              <a:lumOff val="40000"/>
              <a:alpha val="24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 rot="12676948">
            <a:off x="3754438" y="3654425"/>
            <a:ext cx="4254500" cy="287338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1403350" y="6091502"/>
            <a:ext cx="647700" cy="235627"/>
          </a:xfrm>
          <a:prstGeom prst="notch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9512" y="332656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dirty="0">
                <a:solidFill>
                  <a:schemeClr val="bg1"/>
                </a:solidFill>
                <a:latin typeface="Blogger Sans"/>
                <a:ea typeface="ＭＳ Ｐゴシック"/>
              </a:rPr>
              <a:t>МСП Инструмент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16832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/>
              <a:t>Фаза 1: </a:t>
            </a:r>
            <a:r>
              <a:rPr lang="bg-BG" sz="2000" dirty="0"/>
              <a:t>Предпроектни </a:t>
            </a:r>
            <a:r>
              <a:rPr lang="bg-BG" sz="2000" dirty="0" smtClean="0"/>
              <a:t>проучвания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/>
              <a:t>Фаза </a:t>
            </a:r>
            <a:r>
              <a:rPr lang="bg-BG" sz="2000" b="1" dirty="0"/>
              <a:t>2</a:t>
            </a:r>
            <a:r>
              <a:rPr lang="bg-BG" sz="2000" b="1" dirty="0" smtClean="0"/>
              <a:t>: </a:t>
            </a:r>
            <a:r>
              <a:rPr lang="bg-BG" sz="2000" dirty="0" smtClean="0"/>
              <a:t>Иновативни дейности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000" b="1" dirty="0" smtClean="0"/>
              <a:t>Фаза </a:t>
            </a:r>
            <a:r>
              <a:rPr lang="bg-BG" sz="2000" b="1" dirty="0"/>
              <a:t>3</a:t>
            </a:r>
            <a:r>
              <a:rPr lang="bg-BG" sz="2000" b="1" dirty="0" smtClean="0"/>
              <a:t>: </a:t>
            </a:r>
            <a:r>
              <a:rPr lang="bg-BG" sz="2000" dirty="0" smtClean="0"/>
              <a:t>Комерсиализация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0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bg-BG" sz="2000" b="1" i="1" dirty="0" smtClean="0">
                <a:solidFill>
                  <a:srgbClr val="006491"/>
                </a:solidFill>
              </a:rPr>
              <a:t>Фаза 1: 07 Ноември 2017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bg-BG" sz="2000" b="1" i="1" dirty="0" smtClean="0">
              <a:solidFill>
                <a:srgbClr val="00649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bg-BG" sz="2000" b="1" i="1" dirty="0" smtClean="0">
                <a:solidFill>
                  <a:srgbClr val="006491"/>
                </a:solidFill>
              </a:rPr>
              <a:t>Фаза 2: 18 Октомври 2017 </a:t>
            </a:r>
            <a:endParaRPr lang="bg-BG" sz="2000" b="1" i="1" dirty="0">
              <a:solidFill>
                <a:srgbClr val="0064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332656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dirty="0" smtClean="0">
                <a:solidFill>
                  <a:schemeClr val="bg1"/>
                </a:solidFill>
                <a:latin typeface="Blogger Sans"/>
                <a:ea typeface="ＭＳ Ｐゴシック"/>
              </a:rPr>
              <a:t>Фаза 1: Предпроектни проучвания </a:t>
            </a:r>
            <a:endParaRPr lang="en-US" dirty="0">
              <a:solidFill>
                <a:schemeClr val="bg1"/>
              </a:solidFill>
              <a:latin typeface="Blogger Sans"/>
              <a:ea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8884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Цел: </a:t>
            </a:r>
            <a:r>
              <a:rPr lang="ru-RU" sz="2000" dirty="0"/>
              <a:t>Проверка на технологичната, производствената, практическа, икономическа осъществимост и приложимост на иновационната идея/концепция, която е новост за индустриалния сектор, за който е </a:t>
            </a:r>
            <a:r>
              <a:rPr lang="ru-RU" sz="2000" dirty="0" smtClean="0"/>
              <a:t>предназначена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ru-RU" sz="2000" i="1" dirty="0" smtClean="0"/>
              <a:t>нов </a:t>
            </a:r>
            <a:r>
              <a:rPr lang="ru-RU" sz="2000" i="1" dirty="0"/>
              <a:t>продукт, процес, дизайн, </a:t>
            </a:r>
            <a:r>
              <a:rPr lang="ru-RU" sz="2000" i="1" dirty="0" smtClean="0"/>
              <a:t>услуга и технология или </a:t>
            </a:r>
            <a:r>
              <a:rPr lang="ru-RU" sz="2000" i="1" dirty="0"/>
              <a:t>нови пазарни приложения на съществуващи технологиии др.</a:t>
            </a:r>
            <a:r>
              <a:rPr lang="ru-RU" sz="2000" dirty="0"/>
              <a:t>).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/>
              <a:t>Дейности </a:t>
            </a:r>
            <a:r>
              <a:rPr lang="ru-RU" sz="2000" dirty="0"/>
              <a:t>/</a:t>
            </a:r>
            <a:r>
              <a:rPr lang="ru-RU" sz="2000" i="1" dirty="0"/>
              <a:t>за доказване на приложимостта</a:t>
            </a:r>
            <a:r>
              <a:rPr lang="ru-RU" sz="2000" dirty="0" smtClean="0"/>
              <a:t>/: оценка </a:t>
            </a:r>
            <a:r>
              <a:rPr lang="ru-RU" sz="2000" dirty="0"/>
              <a:t>на риска; </a:t>
            </a:r>
            <a:r>
              <a:rPr lang="ru-RU" sz="2000" dirty="0" smtClean="0"/>
              <a:t>проучване на </a:t>
            </a:r>
            <a:r>
              <a:rPr lang="ru-RU" sz="2000" dirty="0"/>
              <a:t>пазарните ниши; търсене и предлагане; възможности за потребителско участие; управление на интелектуалната собственост; търсене на партньори за приложение на концепцията; разработване на иновационна </a:t>
            </a:r>
            <a:r>
              <a:rPr lang="ru-RU" sz="2000" dirty="0" smtClean="0"/>
              <a:t>стратегия за развитие.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03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698" y="362878"/>
            <a:ext cx="5194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dirty="0">
                <a:solidFill>
                  <a:schemeClr val="bg1"/>
                </a:solidFill>
                <a:latin typeface="Blogger Sans"/>
                <a:ea typeface="ＭＳ Ｐゴシック"/>
              </a:rPr>
              <a:t>Фаза 1: Предпроектни проучвания </a:t>
            </a:r>
            <a:endParaRPr lang="en-US" dirty="0">
              <a:solidFill>
                <a:schemeClr val="bg1"/>
              </a:solidFill>
              <a:latin typeface="Blogger Sans"/>
              <a:ea typeface="ＭＳ Ｐゴシック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3528" y="198884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Идентифициране и анализ на </a:t>
            </a:r>
            <a:r>
              <a:rPr lang="ru-RU" sz="2000" b="1" dirty="0"/>
              <a:t>проблемните </a:t>
            </a:r>
            <a:r>
              <a:rPr lang="ru-RU" sz="2000" b="1" dirty="0" smtClean="0"/>
              <a:t>области </a:t>
            </a:r>
            <a:r>
              <a:rPr lang="ru-RU" sz="2000" dirty="0" smtClean="0"/>
              <a:t>и </a:t>
            </a:r>
            <a:r>
              <a:rPr lang="ru-RU" sz="2000" b="1" dirty="0" smtClean="0"/>
              <a:t>рискове </a:t>
            </a:r>
            <a:r>
              <a:rPr lang="ru-RU" sz="2000" dirty="0" smtClean="0"/>
              <a:t>за </a:t>
            </a:r>
            <a:r>
              <a:rPr lang="ru-RU" sz="2000" dirty="0"/>
              <a:t>увеличаването на рентабилността </a:t>
            </a:r>
            <a:r>
              <a:rPr lang="ru-RU" sz="2000" dirty="0" smtClean="0"/>
              <a:t>и конкурентоспособността </a:t>
            </a:r>
            <a:r>
              <a:rPr lang="ru-RU" sz="2000" dirty="0"/>
              <a:t>на предприятието чрез иновации</a:t>
            </a:r>
            <a:r>
              <a:rPr lang="ru-RU" sz="2000" dirty="0" smtClean="0"/>
              <a:t>, които </a:t>
            </a:r>
            <a:r>
              <a:rPr lang="ru-RU" sz="2000" dirty="0"/>
              <a:t>да бъдат адресирани по време на Фаза 2, за да увеличи възвръщаемостта на инвестициите в иновационни </a:t>
            </a:r>
            <a:r>
              <a:rPr lang="ru-RU" sz="2000" dirty="0" smtClean="0"/>
              <a:t>дейности;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Проектното </a:t>
            </a:r>
            <a:r>
              <a:rPr lang="ru-RU" sz="2000" dirty="0"/>
              <a:t>предложение за предвидените бизнес и пазарни възможности не трябва да надхвърля 10 стр</a:t>
            </a:r>
            <a:r>
              <a:rPr lang="ru-RU" sz="2000" dirty="0" smtClean="0"/>
              <a:t>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Бизнес </a:t>
            </a:r>
            <a:r>
              <a:rPr lang="ru-RU" sz="2000" b="1" dirty="0"/>
              <a:t>иновационен план 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13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332656"/>
            <a:ext cx="444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dirty="0">
                <a:solidFill>
                  <a:schemeClr val="bg1"/>
                </a:solidFill>
                <a:latin typeface="Blogger Sans"/>
                <a:ea typeface="ＭＳ Ｐゴシック"/>
              </a:rPr>
              <a:t>Фаза </a:t>
            </a:r>
            <a:r>
              <a:rPr lang="bg-BG" dirty="0" smtClean="0">
                <a:solidFill>
                  <a:schemeClr val="bg1"/>
                </a:solidFill>
                <a:latin typeface="Blogger Sans"/>
                <a:ea typeface="ＭＳ Ｐゴシック"/>
              </a:rPr>
              <a:t>2: Иновативни дейности</a:t>
            </a:r>
            <a:endParaRPr lang="en-US" dirty="0">
              <a:solidFill>
                <a:schemeClr val="bg1"/>
              </a:solidFill>
              <a:latin typeface="Blogger Sans"/>
              <a:ea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/>
              <a:t>Цел</a:t>
            </a:r>
            <a:r>
              <a:rPr lang="ru-RU" sz="2000" b="1" dirty="0" smtClean="0"/>
              <a:t>: </a:t>
            </a:r>
            <a:r>
              <a:rPr lang="ru-RU" sz="2000" dirty="0" smtClean="0"/>
              <a:t>Подготовка </a:t>
            </a:r>
            <a:r>
              <a:rPr lang="ru-RU" sz="2000" dirty="0"/>
              <a:t>от МСП на </a:t>
            </a:r>
            <a:r>
              <a:rPr lang="ru-RU" sz="2000" dirty="0" smtClean="0"/>
              <a:t>иновационни проекти</a:t>
            </a:r>
            <a:r>
              <a:rPr lang="ru-RU" sz="2000" dirty="0"/>
              <a:t>, адресирани към конкретни </a:t>
            </a:r>
            <a:r>
              <a:rPr lang="ru-RU" sz="2000" dirty="0" smtClean="0"/>
              <a:t>предизвикателства и </a:t>
            </a:r>
            <a:r>
              <a:rPr lang="ru-RU" sz="2000" dirty="0"/>
              <a:t>демонстриращи потенциал за повишаване на фирмената </a:t>
            </a:r>
            <a:r>
              <a:rPr lang="ru-RU" sz="2000" dirty="0" smtClean="0"/>
              <a:t>конкурентоспособност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Дейности: </a:t>
            </a:r>
            <a:r>
              <a:rPr lang="ru-RU" sz="2000" dirty="0" smtClean="0"/>
              <a:t>Демонстрация</a:t>
            </a:r>
            <a:r>
              <a:rPr lang="ru-RU" sz="2000" dirty="0"/>
              <a:t>, апробиране и тестване, създаване на прототипи, пилотни проекти, дизайн и довеждане на иновативната идея (</a:t>
            </a:r>
            <a:r>
              <a:rPr lang="ru-RU" sz="2000" i="1" dirty="0"/>
              <a:t>продукт, процес, услуга, технологияи др</a:t>
            </a:r>
            <a:r>
              <a:rPr lang="ru-RU" sz="2000" i="1" dirty="0" smtClean="0"/>
              <a:t>.) </a:t>
            </a:r>
            <a:r>
              <a:rPr lang="ru-RU" sz="2000" dirty="0" smtClean="0"/>
              <a:t>в </a:t>
            </a:r>
            <a:r>
              <a:rPr lang="ru-RU" sz="2000" dirty="0"/>
              <a:t>готовност за пускане на </a:t>
            </a:r>
            <a:r>
              <a:rPr lang="ru-RU" sz="2000" dirty="0" smtClean="0"/>
              <a:t>пазара и </a:t>
            </a:r>
            <a:r>
              <a:rPr lang="ru-RU" sz="2000" dirty="0"/>
              <a:t>създаване на пазарни </a:t>
            </a:r>
            <a:r>
              <a:rPr lang="ru-RU" sz="2000" dirty="0" smtClean="0"/>
              <a:t>реплики –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/>
              <a:t>Ниво </a:t>
            </a:r>
            <a:r>
              <a:rPr lang="ru-RU" sz="2000" b="1" dirty="0"/>
              <a:t>на технологична готовност 6.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39" y="6015459"/>
            <a:ext cx="1037986" cy="653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1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ASME_Powerpoint" id="{5EA34C03-7F97-384C-90AC-28D4F1D12847}" vid="{5790E42D-15F9-EA4D-80DA-10B6C0AE3DEA}"/>
    </a:ext>
  </a:extLst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ASME_Powerpoint" id="{5EA34C03-7F97-384C-90AC-28D4F1D12847}" vid="{AC2C1918-5133-574E-B0B3-859EC5CE1B74}"/>
    </a:ext>
  </a:extLst>
</a:theme>
</file>

<file path=ppt/theme/theme3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ASME_Powerpoint" id="{5EA34C03-7F97-384C-90AC-28D4F1D12847}" vid="{A77D1274-C1D9-C84F-A7C0-9CA40043D0C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EASME_Powerpoint template</Template>
  <TotalTime>466</TotalTime>
  <Words>993</Words>
  <Application>Microsoft Office PowerPoint</Application>
  <PresentationFormat>Презентация на цял екран (4:3)</PresentationFormat>
  <Paragraphs>125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0" baseType="lpstr">
      <vt:lpstr>1_Custom Design</vt:lpstr>
      <vt:lpstr>Nouvelle présentation</vt:lpstr>
      <vt:lpstr>Custom Design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Work PC 1</cp:lastModifiedBy>
  <cp:revision>28</cp:revision>
  <cp:lastPrinted>2016-02-22T15:26:33Z</cp:lastPrinted>
  <dcterms:created xsi:type="dcterms:W3CDTF">2016-05-26T12:13:46Z</dcterms:created>
  <dcterms:modified xsi:type="dcterms:W3CDTF">2017-10-05T09:48:00Z</dcterms:modified>
</cp:coreProperties>
</file>